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777" r:id="rId3"/>
    <p:sldId id="775" r:id="rId4"/>
    <p:sldId id="791" r:id="rId5"/>
    <p:sldId id="792" r:id="rId6"/>
    <p:sldId id="793" r:id="rId7"/>
    <p:sldId id="790" r:id="rId8"/>
    <p:sldId id="783" r:id="rId9"/>
    <p:sldId id="785" r:id="rId10"/>
    <p:sldId id="781" r:id="rId11"/>
    <p:sldId id="795" r:id="rId12"/>
    <p:sldId id="788" r:id="rId13"/>
    <p:sldId id="787" r:id="rId14"/>
    <p:sldId id="789" r:id="rId15"/>
    <p:sldId id="786" r:id="rId16"/>
    <p:sldId id="780" r:id="rId17"/>
    <p:sldId id="794" r:id="rId18"/>
  </p:sldIdLst>
  <p:sldSz cx="9144000" cy="6858000" type="screen4x3"/>
  <p:notesSz cx="666273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8766"/>
    <a:srgbClr val="827553"/>
    <a:srgbClr val="FA0000"/>
    <a:srgbClr val="002E54"/>
    <a:srgbClr val="B2B2B2"/>
    <a:srgbClr val="DDDDDD"/>
    <a:srgbClr val="8B1713"/>
    <a:srgbClr val="004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5" autoAdjust="0"/>
    <p:restoredTop sz="94696" autoAdjust="0"/>
  </p:normalViewPr>
  <p:slideViewPr>
    <p:cSldViewPr snapToGrid="0">
      <p:cViewPr varScale="1">
        <p:scale>
          <a:sx n="79" d="100"/>
          <a:sy n="79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EBBF60-943E-4B16-8991-A79FD619172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7663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D28E594-58EA-4BD4-AA35-B6DA9B72BC2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39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51"/>
            <a:ext cx="5072063" cy="657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6434138"/>
            <a:ext cx="9144000" cy="423862"/>
          </a:xfrm>
          <a:prstGeom prst="rect">
            <a:avLst/>
          </a:prstGeom>
          <a:solidFill>
            <a:srgbClr val="958766"/>
          </a:solidFill>
          <a:ln>
            <a:noFill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0" y="6530975"/>
            <a:ext cx="914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 dirty="0">
                <a:solidFill>
                  <a:schemeClr val="bg1"/>
                </a:solidFill>
                <a:latin typeface="Arial Narrow" pitchFamily="34" charset="0"/>
              </a:rPr>
              <a:t>	Dansk Ride Forbund   	   </a:t>
            </a:r>
            <a:r>
              <a:rPr lang="da-DK" sz="1000" dirty="0" err="1">
                <a:solidFill>
                  <a:schemeClr val="bg1"/>
                </a:solidFill>
                <a:latin typeface="Arial Narrow" pitchFamily="34" charset="0"/>
              </a:rPr>
              <a:t>www.rideforbund.dk</a:t>
            </a:r>
            <a:r>
              <a:rPr lang="da-DK" sz="1000" dirty="0">
                <a:solidFill>
                  <a:schemeClr val="bg1"/>
                </a:solidFill>
                <a:latin typeface="Arial Narrow" pitchFamily="34" charset="0"/>
              </a:rPr>
              <a:t>	7. marts 2017</a:t>
            </a:r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9813" y="3113088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a-DK" noProof="0" dirty="0"/>
              <a:t>Klik for at redigere i master</a:t>
            </a:r>
            <a:endParaRPr lang="en-US" noProof="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692650"/>
            <a:ext cx="6400800" cy="109537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latin typeface="Arial Narrow" pitchFamily="34" charset="0"/>
              </a:defRPr>
            </a:lvl1pPr>
          </a:lstStyle>
          <a:p>
            <a:pPr lvl="0"/>
            <a:r>
              <a:rPr lang="da-DK" noProof="0"/>
              <a:t>Klik for at redigere i master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65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8492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0670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341313"/>
            <a:ext cx="2057400" cy="5784850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341313"/>
            <a:ext cx="6019800" cy="5784850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689496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33A76AE-FD7D-A54D-ADA9-4935EADC986F}" type="datetimeFigureOut">
              <a:rPr lang="da-DK" smtClean="0"/>
              <a:t>01-04-2022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3CEC240-75AC-C244-B4C3-E9AEBD6FE4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669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9813" y="3113088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a-DK" noProof="0" dirty="0"/>
              <a:t>Klik for at redigere i master</a:t>
            </a:r>
            <a:endParaRPr lang="en-US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692650"/>
            <a:ext cx="6400800" cy="109537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latin typeface="Arial Narrow" pitchFamily="34" charset="0"/>
              </a:defRPr>
            </a:lvl1pPr>
          </a:lstStyle>
          <a:p>
            <a:pPr lvl="0"/>
            <a:r>
              <a:rPr lang="da-DK" noProof="0"/>
              <a:t>Klik for at redigere i master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180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00395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8411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5856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7552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70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8286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" y="-1"/>
            <a:ext cx="9144000" cy="65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9"/>
          <p:cNvSpPr>
            <a:spLocks noChangeArrowheads="1"/>
          </p:cNvSpPr>
          <p:nvPr userDrawn="1"/>
        </p:nvSpPr>
        <p:spPr bwMode="auto">
          <a:xfrm>
            <a:off x="0" y="6434138"/>
            <a:ext cx="9144000" cy="423862"/>
          </a:xfrm>
          <a:prstGeom prst="rect">
            <a:avLst/>
          </a:prstGeom>
          <a:solidFill>
            <a:srgbClr val="958766"/>
          </a:solidFill>
          <a:ln>
            <a:noFill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6530975"/>
            <a:ext cx="914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 dirty="0">
                <a:solidFill>
                  <a:schemeClr val="bg1"/>
                </a:solidFill>
                <a:latin typeface="Arial Narrow" pitchFamily="34" charset="0"/>
              </a:rPr>
              <a:t>	Dansk Ride Forbund  	   </a:t>
            </a:r>
            <a:r>
              <a:rPr lang="da-DK" sz="1000" dirty="0" err="1">
                <a:solidFill>
                  <a:schemeClr val="bg1"/>
                </a:solidFill>
                <a:latin typeface="Arial Narrow" pitchFamily="34" charset="0"/>
              </a:rPr>
              <a:t>www.rideforbund.dk</a:t>
            </a:r>
            <a:r>
              <a:rPr lang="da-DK" sz="1000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fld id="{CDC255DD-E364-4983-946A-54A2AEE5DF61}" type="datetime2">
              <a:rPr lang="da-DK" sz="10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50000"/>
                </a:spcBef>
                <a:defRPr/>
              </a:pPr>
              <a:t>1. april 2022</a:t>
            </a:fld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30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341313"/>
            <a:ext cx="6399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 i masteren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67CA4-8F6A-7249-AD16-FF081AF85B8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80" y="112082"/>
            <a:ext cx="1885170" cy="1383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4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82755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E54"/>
          </a:solidFill>
          <a:latin typeface="Eurostile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E54"/>
          </a:solidFill>
          <a:latin typeface="Eurostile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E54"/>
          </a:solidFill>
          <a:latin typeface="Eurostile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E54"/>
          </a:solidFill>
          <a:latin typeface="Eurostile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E54"/>
          </a:solidFill>
          <a:latin typeface="Eurostile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E54"/>
          </a:solidFill>
          <a:latin typeface="Eurostile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E54"/>
          </a:solidFill>
          <a:latin typeface="Eurostile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E54"/>
          </a:solidFill>
          <a:latin typeface="Eurostile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51"/>
            <a:ext cx="5072063" cy="657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0" y="6434138"/>
            <a:ext cx="9144000" cy="423862"/>
          </a:xfrm>
          <a:prstGeom prst="rect">
            <a:avLst/>
          </a:prstGeom>
          <a:solidFill>
            <a:srgbClr val="958766"/>
          </a:solidFill>
          <a:ln>
            <a:noFill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0" y="6530975"/>
            <a:ext cx="914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 dirty="0">
                <a:solidFill>
                  <a:schemeClr val="bg1"/>
                </a:solidFill>
                <a:latin typeface="Arial Narrow" pitchFamily="34" charset="0"/>
              </a:rPr>
              <a:t>	Dansk Ride Forbund   	   </a:t>
            </a:r>
            <a:r>
              <a:rPr lang="da-DK" sz="1000" dirty="0" err="1">
                <a:solidFill>
                  <a:schemeClr val="bg1"/>
                </a:solidFill>
                <a:latin typeface="Arial Narrow" pitchFamily="34" charset="0"/>
              </a:rPr>
              <a:t>www.rideforbund.dk</a:t>
            </a:r>
            <a:r>
              <a:rPr lang="da-DK" sz="1000">
                <a:solidFill>
                  <a:schemeClr val="bg1"/>
                </a:solidFill>
                <a:latin typeface="Arial Narrow" pitchFamily="34" charset="0"/>
              </a:rPr>
              <a:t>	7. marts 2017</a:t>
            </a:r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>
          <a:xfrm>
            <a:off x="1039813" y="3113088"/>
            <a:ext cx="7772400" cy="147002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 userDrawn="1"/>
        </p:nvSpPr>
        <p:spPr>
          <a:xfrm>
            <a:off x="2411413" y="4692650"/>
            <a:ext cx="6400800" cy="109537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a-DK"/>
              <a:t>Klik for at redigere i master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despor-danmark.dk/" TargetMode="External"/><Relationship Id="rId2" Type="http://schemas.openxmlformats.org/officeDocument/2006/relationships/hyperlink" Target="https://usercontent.one/wp/www.ridespor-danmark.dk/wp-content/uploads/2022/03/Daniel_Natur-5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8562"/>
            <a:ext cx="6812739" cy="1682885"/>
          </a:xfrm>
        </p:spPr>
        <p:txBody>
          <a:bodyPr/>
          <a:lstStyle/>
          <a:p>
            <a:pPr algn="l"/>
            <a:r>
              <a:rPr lang="da-DK" dirty="0"/>
              <a:t>Ridesportens adgang til naturen er under pres!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EA759A8-58CE-4C02-BFFD-CD32C9D547DB}"/>
              </a:ext>
            </a:extLst>
          </p:cNvPr>
          <p:cNvSpPr txBox="1">
            <a:spLocks/>
          </p:cNvSpPr>
          <p:nvPr/>
        </p:nvSpPr>
        <p:spPr bwMode="auto">
          <a:xfrm>
            <a:off x="266029" y="1605065"/>
            <a:ext cx="6695036" cy="404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a-DK" sz="2800" b="1" kern="0" dirty="0"/>
          </a:p>
          <a:p>
            <a:pPr marL="0" indent="0">
              <a:buFont typeface="Wingdings" pitchFamily="2" charset="2"/>
              <a:buNone/>
            </a:pPr>
            <a:r>
              <a:rPr lang="da-DK" sz="2800" b="1" kern="0" dirty="0"/>
              <a:t>Ved: </a:t>
            </a:r>
            <a:br>
              <a:rPr lang="da-DK" sz="2800" b="1" kern="0" dirty="0"/>
            </a:br>
            <a:r>
              <a:rPr lang="da-DK" sz="2800" b="1" kern="0" dirty="0"/>
              <a:t>Lars Bruun, Naturkonsulent DRF</a:t>
            </a:r>
          </a:p>
          <a:p>
            <a:pPr marL="0" indent="0">
              <a:buNone/>
            </a:pPr>
            <a:endParaRPr lang="da-DK" sz="2800" b="1" kern="0" dirty="0"/>
          </a:p>
          <a:p>
            <a:pPr marL="0" indent="0">
              <a:buNone/>
            </a:pPr>
            <a:r>
              <a:rPr lang="da-DK" sz="2800" b="1" kern="0" dirty="0"/>
              <a:t>Tove Urup Madsen, Ridespor Danmark</a:t>
            </a:r>
            <a:br>
              <a:rPr lang="da-DK" sz="2800" b="1" kern="0" dirty="0"/>
            </a:br>
            <a:br>
              <a:rPr lang="da-DK" sz="2800" b="1" kern="0" dirty="0"/>
            </a:br>
            <a:endParaRPr lang="da-DK" sz="2800" b="1" kern="0" dirty="0"/>
          </a:p>
        </p:txBody>
      </p:sp>
    </p:spTree>
    <p:extLst>
      <p:ext uri="{BB962C8B-B14F-4D97-AF65-F5344CB8AC3E}">
        <p14:creationId xmlns:p14="http://schemas.microsoft.com/office/powerpoint/2010/main" val="21427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550" y="341313"/>
            <a:ext cx="6399213" cy="1143000"/>
          </a:xfrm>
        </p:spPr>
        <p:txBody>
          <a:bodyPr/>
          <a:lstStyle/>
          <a:p>
            <a:pPr algn="l"/>
            <a:r>
              <a:rPr lang="da-DK" dirty="0"/>
              <a:t>Adgang til naturen for ryttere og heste for vogn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EA759A8-58CE-4C02-BFFD-CD32C9D547DB}"/>
              </a:ext>
            </a:extLst>
          </p:cNvPr>
          <p:cNvSpPr txBox="1">
            <a:spLocks/>
          </p:cNvSpPr>
          <p:nvPr/>
        </p:nvSpPr>
        <p:spPr bwMode="auto">
          <a:xfrm>
            <a:off x="463549" y="1712067"/>
            <a:ext cx="5966433" cy="397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kern="0" dirty="0"/>
              <a:t>Vi er opmærksomme på fondene som også hegner. </a:t>
            </a:r>
          </a:p>
          <a:p>
            <a:endParaRPr lang="da-DK" kern="0" dirty="0"/>
          </a:p>
          <a:p>
            <a:r>
              <a:rPr lang="da-DK" kern="0" dirty="0"/>
              <a:t>Pensionskasser får også mulighed for at eje skove</a:t>
            </a:r>
            <a:br>
              <a:rPr lang="da-DK" kern="0" dirty="0"/>
            </a:br>
            <a:r>
              <a:rPr lang="da-DK" kern="0" dirty="0"/>
              <a:t>(2. behandling i Folketinget 7. april)</a:t>
            </a:r>
          </a:p>
          <a:p>
            <a:endParaRPr lang="da-DK" kern="0" dirty="0"/>
          </a:p>
          <a:p>
            <a:endParaRPr lang="da-DK" kern="0" dirty="0"/>
          </a:p>
          <a:p>
            <a:pPr marL="0" indent="0">
              <a:buNone/>
            </a:pPr>
            <a:r>
              <a:rPr lang="da-DK" kern="0" dirty="0"/>
              <a:t>Der er nok at tage fat på….. </a:t>
            </a:r>
          </a:p>
          <a:p>
            <a:pPr marL="0" indent="0">
              <a:buNone/>
            </a:pPr>
            <a:endParaRPr lang="da-DK" kern="0" dirty="0"/>
          </a:p>
          <a:p>
            <a:pPr marL="0" indent="0">
              <a:buFont typeface="Wingdings" pitchFamily="2" charset="2"/>
              <a:buNone/>
            </a:pPr>
            <a:endParaRPr lang="da-DK" kern="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5EDD713-FF2B-49C6-B647-4607C3E0B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2666" y="2955843"/>
            <a:ext cx="3978614" cy="25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3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550" y="341313"/>
            <a:ext cx="6399213" cy="1143000"/>
          </a:xfrm>
        </p:spPr>
        <p:txBody>
          <a:bodyPr/>
          <a:lstStyle/>
          <a:p>
            <a:pPr algn="l"/>
            <a:r>
              <a:rPr lang="da-DK" dirty="0"/>
              <a:t>Indsatsområder i det politiske arbejde: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EA759A8-58CE-4C02-BFFD-CD32C9D547DB}"/>
              </a:ext>
            </a:extLst>
          </p:cNvPr>
          <p:cNvSpPr txBox="1">
            <a:spLocks/>
          </p:cNvSpPr>
          <p:nvPr/>
        </p:nvSpPr>
        <p:spPr bwMode="auto">
          <a:xfrm>
            <a:off x="600710" y="1274323"/>
            <a:ext cx="6947954" cy="472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a-DK" kern="0" dirty="0"/>
              <a:t>Udpluk:</a:t>
            </a:r>
          </a:p>
          <a:p>
            <a:r>
              <a:rPr lang="da-DK" kern="0" dirty="0"/>
              <a:t>Deltagelse i interessentgruppen for NNP</a:t>
            </a:r>
          </a:p>
          <a:p>
            <a:r>
              <a:rPr lang="da-DK" kern="0" dirty="0"/>
              <a:t>En række af høringssvar (ikke kun vedr. NNP)</a:t>
            </a:r>
          </a:p>
          <a:p>
            <a:r>
              <a:rPr lang="da-DK" kern="0" dirty="0"/>
              <a:t>Møde med Miljøministeren</a:t>
            </a:r>
          </a:p>
          <a:p>
            <a:r>
              <a:rPr lang="da-DK" kern="0" dirty="0"/>
              <a:t>Foretræde for Folketingets Miljø- og Fødevareudvalg</a:t>
            </a:r>
          </a:p>
          <a:p>
            <a:r>
              <a:rPr lang="da-DK" kern="0" dirty="0"/>
              <a:t>Foretræde for Folketingets Kulturudvalg</a:t>
            </a:r>
          </a:p>
          <a:p>
            <a:r>
              <a:rPr lang="da-DK" kern="0" dirty="0"/>
              <a:t>Bekymringsbrev til Folketingets Miljø- og Fødevareudvalg</a:t>
            </a:r>
          </a:p>
          <a:p>
            <a:r>
              <a:rPr lang="da-DK" kern="0" dirty="0"/>
              <a:t>Debatindlæg </a:t>
            </a:r>
          </a:p>
          <a:p>
            <a:r>
              <a:rPr lang="da-DK" kern="0" dirty="0"/>
              <a:t>Deltagelse i arbejdsgruppe under Friluftsrådet bestyrelse vedr.  ny adgangspolitik</a:t>
            </a:r>
          </a:p>
          <a:p>
            <a:pPr marL="0" indent="0">
              <a:buFont typeface="Wingdings" pitchFamily="2" charset="2"/>
              <a:buNone/>
            </a:pP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25853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550" y="341313"/>
            <a:ext cx="6399213" cy="835734"/>
          </a:xfrm>
        </p:spPr>
        <p:txBody>
          <a:bodyPr/>
          <a:lstStyle/>
          <a:p>
            <a:pPr algn="l"/>
            <a:r>
              <a:rPr lang="da-DK" dirty="0"/>
              <a:t>Adgang til naturen for ryttere og heste for vogn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EA759A8-58CE-4C02-BFFD-CD32C9D547DB}"/>
              </a:ext>
            </a:extLst>
          </p:cNvPr>
          <p:cNvSpPr txBox="1">
            <a:spLocks/>
          </p:cNvSpPr>
          <p:nvPr/>
        </p:nvSpPr>
        <p:spPr bwMode="auto">
          <a:xfrm>
            <a:off x="600709" y="1381329"/>
            <a:ext cx="7210601" cy="513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Vi bliver diskrimineret i forhold til alle andre </a:t>
            </a:r>
            <a:br>
              <a:rPr lang="da-DK" dirty="0"/>
            </a:br>
            <a:r>
              <a:rPr lang="da-DK" dirty="0"/>
              <a:t>brugere af naturen.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Som de eneste kan vi afkræves betaling for</a:t>
            </a:r>
            <a:br>
              <a:rPr lang="da-DK" dirty="0"/>
            </a:br>
            <a:r>
              <a:rPr lang="da-DK" dirty="0"/>
              <a:t>adgang på veje og stier.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Ejere af markveje og private skove, </a:t>
            </a:r>
            <a:br>
              <a:rPr lang="da-DK" dirty="0"/>
            </a:br>
            <a:r>
              <a:rPr lang="da-DK" dirty="0"/>
              <a:t>kan med skiltning hindre os i ridning.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Forsøge at påvirke beslutningstagere og </a:t>
            </a:r>
            <a:br>
              <a:rPr lang="da-DK" dirty="0"/>
            </a:br>
            <a:r>
              <a:rPr lang="da-DK" dirty="0"/>
              <a:t>interesseorganisationer med henblik på at nedsætte et </a:t>
            </a:r>
            <a:br>
              <a:rPr lang="da-DK" dirty="0"/>
            </a:br>
            <a:r>
              <a:rPr lang="da-DK" dirty="0"/>
              <a:t>adgangspolitisk udvalg. </a:t>
            </a:r>
            <a:br>
              <a:rPr lang="da-DK" dirty="0"/>
            </a:br>
            <a:r>
              <a:rPr lang="da-DK" dirty="0"/>
              <a:t>Mål: Ændre adgangsbestemmelserne i </a:t>
            </a:r>
            <a:br>
              <a:rPr lang="da-DK" dirty="0"/>
            </a:br>
            <a:r>
              <a:rPr lang="da-DK" dirty="0"/>
              <a:t>Naturbeskyttelsesloven</a:t>
            </a:r>
          </a:p>
          <a:p>
            <a:pPr>
              <a:buFont typeface="Arial" panose="020B0604020202020204" pitchFamily="34" charset="0"/>
              <a:buChar char="•"/>
            </a:pPr>
            <a:endParaRPr lang="da-DK" kern="0" dirty="0"/>
          </a:p>
        </p:txBody>
      </p:sp>
      <p:pic>
        <p:nvPicPr>
          <p:cNvPr id="6" name="Picture 2" descr="Kan være et billede af vej">
            <a:extLst>
              <a:ext uri="{FF2B5EF4-FFF2-40B4-BE49-F238E27FC236}">
                <a16:creationId xmlns:a16="http://schemas.microsoft.com/office/drawing/2014/main" id="{725BD7CE-2C6C-47C6-9042-D100540EC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26" y="3385224"/>
            <a:ext cx="2309117" cy="25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 descr="Et billede, der indeholder tekst, himmel, græs, udendørs&#10;&#10;Automatisk genereret beskrivelse">
            <a:extLst>
              <a:ext uri="{FF2B5EF4-FFF2-40B4-BE49-F238E27FC236}">
                <a16:creationId xmlns:a16="http://schemas.microsoft.com/office/drawing/2014/main" id="{CE66DAB9-3E64-44A4-94B6-9EE169FC8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65" y="1302152"/>
            <a:ext cx="1592352" cy="178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550" y="341313"/>
            <a:ext cx="6399213" cy="1143000"/>
          </a:xfrm>
        </p:spPr>
        <p:txBody>
          <a:bodyPr/>
          <a:lstStyle/>
          <a:p>
            <a:pPr algn="l"/>
            <a:r>
              <a:rPr lang="da-DK" dirty="0"/>
              <a:t>Vi står ikke alene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EA759A8-58CE-4C02-BFFD-CD32C9D547DB}"/>
              </a:ext>
            </a:extLst>
          </p:cNvPr>
          <p:cNvSpPr txBox="1">
            <a:spLocks/>
          </p:cNvSpPr>
          <p:nvPr/>
        </p:nvSpPr>
        <p:spPr bwMode="auto">
          <a:xfrm>
            <a:off x="600709" y="1712068"/>
            <a:ext cx="6870133" cy="404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a-DK" u="sng" kern="0" dirty="0"/>
              <a:t>Allierede i arbejdet</a:t>
            </a:r>
          </a:p>
          <a:p>
            <a:endParaRPr lang="da-DK" kern="0" dirty="0"/>
          </a:p>
          <a:p>
            <a:r>
              <a:rPr lang="da-DK" kern="0" dirty="0"/>
              <a:t>Tæt samarbejde mellem DRF og Dansk Islandshesteforening</a:t>
            </a:r>
          </a:p>
          <a:p>
            <a:r>
              <a:rPr lang="da-DK" kern="0" dirty="0"/>
              <a:t>Danmarks Idrætsforbund (DIF) arbejder for os nationalt</a:t>
            </a:r>
          </a:p>
          <a:p>
            <a:r>
              <a:rPr lang="da-DK" kern="0" dirty="0"/>
              <a:t>DGI</a:t>
            </a:r>
          </a:p>
          <a:p>
            <a:r>
              <a:rPr lang="da-DK" kern="0" dirty="0"/>
              <a:t>De øvrige brugere af skovene</a:t>
            </a:r>
          </a:p>
          <a:p>
            <a:r>
              <a:rPr lang="da-DK" kern="0" dirty="0"/>
              <a:t>Friluftsrådet – som vi dog har savnet ved vores side</a:t>
            </a:r>
          </a:p>
          <a:p>
            <a:r>
              <a:rPr lang="da-DK" kern="0" dirty="0" err="1"/>
              <a:t>Brugerlaug</a:t>
            </a:r>
            <a:r>
              <a:rPr lang="da-DK" kern="0" dirty="0"/>
              <a:t> og </a:t>
            </a:r>
            <a:r>
              <a:rPr lang="da-DK" kern="0" dirty="0" err="1"/>
              <a:t>ridelaug</a:t>
            </a:r>
            <a:r>
              <a:rPr lang="da-DK" kern="0" dirty="0"/>
              <a:t> – som vi gerne understøtter oprettelsen af. </a:t>
            </a:r>
          </a:p>
          <a:p>
            <a:pPr marL="0" indent="0">
              <a:buFont typeface="Wingdings" pitchFamily="2" charset="2"/>
              <a:buNone/>
            </a:pP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107690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550" y="341313"/>
            <a:ext cx="6399213" cy="1143000"/>
          </a:xfrm>
        </p:spPr>
        <p:txBody>
          <a:bodyPr/>
          <a:lstStyle/>
          <a:p>
            <a:pPr algn="l"/>
            <a:r>
              <a:rPr lang="da-DK" dirty="0"/>
              <a:t>Workshop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EA759A8-58CE-4C02-BFFD-CD32C9D547DB}"/>
              </a:ext>
            </a:extLst>
          </p:cNvPr>
          <p:cNvSpPr txBox="1">
            <a:spLocks/>
          </p:cNvSpPr>
          <p:nvPr/>
        </p:nvSpPr>
        <p:spPr bwMode="auto">
          <a:xfrm>
            <a:off x="600710" y="1624519"/>
            <a:ext cx="4502940" cy="29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a-DK" kern="0" dirty="0"/>
          </a:p>
          <a:p>
            <a:pPr marL="0" indent="0">
              <a:buFont typeface="Wingdings" pitchFamily="2" charset="2"/>
              <a:buNone/>
            </a:pPr>
            <a:endParaRPr lang="da-DK" kern="0" dirty="0"/>
          </a:p>
          <a:p>
            <a:pPr marL="0" indent="0">
              <a:buFont typeface="Wingdings" pitchFamily="2" charset="2"/>
              <a:buNone/>
            </a:pPr>
            <a:r>
              <a:rPr lang="da-DK" kern="0" dirty="0">
                <a:hlinkClick r:id="rId2"/>
              </a:rPr>
              <a:t>Video Daniel Bachmann Andersen </a:t>
            </a:r>
            <a:endParaRPr lang="da-DK" kern="0" dirty="0"/>
          </a:p>
          <a:p>
            <a:pPr marL="0" indent="0">
              <a:buFont typeface="Wingdings" pitchFamily="2" charset="2"/>
              <a:buNone/>
            </a:pPr>
            <a:endParaRPr lang="da-DK" kern="0" dirty="0"/>
          </a:p>
          <a:p>
            <a:pPr marL="0" indent="0">
              <a:buFont typeface="Wingdings" pitchFamily="2" charset="2"/>
              <a:buNone/>
            </a:pPr>
            <a:endParaRPr lang="da-DK" kern="0" dirty="0"/>
          </a:p>
          <a:p>
            <a:pPr marL="0" indent="0">
              <a:buFont typeface="Wingdings" pitchFamily="2" charset="2"/>
              <a:buNone/>
            </a:pPr>
            <a:r>
              <a:rPr lang="da-DK" kern="0" dirty="0">
                <a:hlinkClick r:id="rId3"/>
              </a:rPr>
              <a:t>Kortværktøj 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330473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550" y="341313"/>
            <a:ext cx="6399213" cy="1143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EA759A8-58CE-4C02-BFFD-CD32C9D547DB}"/>
              </a:ext>
            </a:extLst>
          </p:cNvPr>
          <p:cNvSpPr txBox="1">
            <a:spLocks/>
          </p:cNvSpPr>
          <p:nvPr/>
        </p:nvSpPr>
        <p:spPr bwMode="auto">
          <a:xfrm>
            <a:off x="463550" y="692766"/>
            <a:ext cx="4502940" cy="174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a-DK" kern="0" dirty="0"/>
          </a:p>
          <a:p>
            <a:pPr marL="0" indent="0">
              <a:buFont typeface="Wingdings" pitchFamily="2" charset="2"/>
              <a:buNone/>
            </a:pPr>
            <a:r>
              <a:rPr lang="da-DK" kern="0" dirty="0"/>
              <a:t>Vi har brug for en lokal indsats til:</a:t>
            </a:r>
          </a:p>
          <a:p>
            <a:r>
              <a:rPr lang="da-DK" sz="2000" kern="0" dirty="0"/>
              <a:t>Etablering af lokale </a:t>
            </a:r>
            <a:r>
              <a:rPr lang="da-DK" sz="2000" kern="0" dirty="0" err="1"/>
              <a:t>ridelaug</a:t>
            </a:r>
            <a:endParaRPr lang="da-DK" sz="2000" kern="0" dirty="0"/>
          </a:p>
          <a:p>
            <a:r>
              <a:rPr lang="da-DK" sz="2000" kern="0" dirty="0"/>
              <a:t>Deltagelse i de Lokale Friluftsråd</a:t>
            </a:r>
          </a:p>
          <a:p>
            <a:r>
              <a:rPr lang="da-DK" sz="2000" kern="0" dirty="0"/>
              <a:t>Kontakt til lokale enheder i NST og Kommuner</a:t>
            </a:r>
          </a:p>
          <a:p>
            <a:pPr marL="0" indent="0">
              <a:buFont typeface="Wingdings" pitchFamily="2" charset="2"/>
              <a:buNone/>
            </a:pPr>
            <a:endParaRPr lang="da-DK" kern="0" dirty="0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7F5019A3-F9A2-40A4-AB3A-222E91B8EFDA}"/>
              </a:ext>
            </a:extLst>
          </p:cNvPr>
          <p:cNvSpPr txBox="1">
            <a:spLocks/>
          </p:cNvSpPr>
          <p:nvPr/>
        </p:nvSpPr>
        <p:spPr bwMode="auto">
          <a:xfrm>
            <a:off x="463550" y="2978259"/>
            <a:ext cx="4502940" cy="12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a-DK" kern="0" dirty="0"/>
              <a:t>Vi stiller gerne op til:</a:t>
            </a:r>
          </a:p>
          <a:p>
            <a:r>
              <a:rPr lang="da-DK" sz="2000" kern="0" dirty="0"/>
              <a:t>Fysiske møder i distrikterne</a:t>
            </a:r>
          </a:p>
          <a:p>
            <a:r>
              <a:rPr lang="da-DK" sz="2000" kern="0" dirty="0" err="1"/>
              <a:t>On-line</a:t>
            </a:r>
            <a:r>
              <a:rPr lang="da-DK" sz="2000" kern="0" dirty="0"/>
              <a:t> møder med lokale klubber og </a:t>
            </a:r>
            <a:r>
              <a:rPr lang="da-DK" sz="2000" kern="0" dirty="0" err="1"/>
              <a:t>ridelaug</a:t>
            </a:r>
            <a:endParaRPr lang="da-DK" sz="2000" kern="0" dirty="0"/>
          </a:p>
          <a:p>
            <a:pPr marL="0" indent="0">
              <a:buFont typeface="Wingdings" pitchFamily="2" charset="2"/>
              <a:buNone/>
            </a:pPr>
            <a:endParaRPr lang="da-DK" kern="0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077C9199-C95B-490C-8E9C-BA7805E58ED5}"/>
              </a:ext>
            </a:extLst>
          </p:cNvPr>
          <p:cNvSpPr txBox="1">
            <a:spLocks/>
          </p:cNvSpPr>
          <p:nvPr/>
        </p:nvSpPr>
        <p:spPr bwMode="auto">
          <a:xfrm>
            <a:off x="463550" y="4780716"/>
            <a:ext cx="4502940" cy="12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a-DK" kern="0" dirty="0"/>
              <a:t>Kontakt os:</a:t>
            </a:r>
          </a:p>
          <a:p>
            <a:r>
              <a:rPr lang="da-DK" sz="2000" kern="0" dirty="0"/>
              <a:t>Lars Bruun: Naturkonsulent@Rideforbund.dk</a:t>
            </a:r>
          </a:p>
          <a:p>
            <a:r>
              <a:rPr lang="da-DK" sz="2000" kern="0" dirty="0"/>
              <a:t>Tove </a:t>
            </a:r>
            <a:r>
              <a:rPr lang="da-DK" sz="2000" kern="0" dirty="0" err="1"/>
              <a:t>Uhrup</a:t>
            </a:r>
            <a:r>
              <a:rPr lang="da-DK" sz="2000" kern="0" dirty="0"/>
              <a:t>: Tove@Islandshest.dk</a:t>
            </a:r>
          </a:p>
          <a:p>
            <a:pPr marL="0" indent="0">
              <a:buFont typeface="Wingdings" pitchFamily="2" charset="2"/>
              <a:buNone/>
            </a:pP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127501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550" y="341313"/>
            <a:ext cx="6399213" cy="1143000"/>
          </a:xfrm>
        </p:spPr>
        <p:txBody>
          <a:bodyPr/>
          <a:lstStyle/>
          <a:p>
            <a:pPr algn="l"/>
            <a:r>
              <a:rPr lang="da-DK" dirty="0"/>
              <a:t>Workshop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426FF93-EE61-4E8B-B69E-AA1E6DE3E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21" y="1124669"/>
            <a:ext cx="6858180" cy="477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3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Den nye virkelighed -</a:t>
            </a:r>
            <a:br>
              <a:rPr lang="da-DK" dirty="0"/>
            </a:br>
            <a:r>
              <a:rPr lang="da-DK" dirty="0"/>
              <a:t>15 Naturnationalparker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F6A131B-EA28-42A5-8D6F-D9F470975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15" y="1213224"/>
            <a:ext cx="4196709" cy="44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1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550" y="341313"/>
            <a:ext cx="6399213" cy="1143000"/>
          </a:xfrm>
        </p:spPr>
        <p:txBody>
          <a:bodyPr/>
          <a:lstStyle/>
          <a:p>
            <a:r>
              <a:rPr lang="da-DK" dirty="0"/>
              <a:t>Ride- &amp; </a:t>
            </a:r>
            <a:r>
              <a:rPr lang="da-DK" dirty="0" err="1"/>
              <a:t>kørelaug</a:t>
            </a:r>
            <a:endParaRPr lang="da-DK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EA759A8-58CE-4C02-BFFD-CD32C9D547DB}"/>
              </a:ext>
            </a:extLst>
          </p:cNvPr>
          <p:cNvSpPr txBox="1">
            <a:spLocks/>
          </p:cNvSpPr>
          <p:nvPr/>
        </p:nvSpPr>
        <p:spPr bwMode="auto">
          <a:xfrm>
            <a:off x="463550" y="1254322"/>
            <a:ext cx="4693666" cy="46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a-DK" kern="0" dirty="0" err="1"/>
              <a:t>Ridelaug</a:t>
            </a:r>
            <a:r>
              <a:rPr lang="da-DK" kern="0" dirty="0"/>
              <a:t>:</a:t>
            </a:r>
          </a:p>
          <a:p>
            <a:r>
              <a:rPr lang="da-DK" sz="2000" kern="0" dirty="0"/>
              <a:t>Samarbejde med andre rideklubber ridesteder og private ridende og kørefolket</a:t>
            </a:r>
          </a:p>
          <a:p>
            <a:r>
              <a:rPr lang="da-DK" sz="2000" kern="0" dirty="0" err="1"/>
              <a:t>Samarbejdskontakt</a:t>
            </a:r>
            <a:r>
              <a:rPr lang="da-DK" sz="2000" kern="0" dirty="0"/>
              <a:t> til NST og Kommuner samt øvrige brugere i naturen</a:t>
            </a:r>
          </a:p>
          <a:p>
            <a:r>
              <a:rPr lang="da-DK" sz="2000" kern="0" dirty="0"/>
              <a:t>Kan startes formelt eller uformelt uden registrering af forening</a:t>
            </a:r>
          </a:p>
          <a:p>
            <a:r>
              <a:rPr lang="da-DK" sz="2000" kern="0" dirty="0"/>
              <a:t>NST forudsætter f.eks. en lokal kontakt og lokal skriftlig samarbejdsaftale med et </a:t>
            </a:r>
            <a:r>
              <a:rPr lang="da-DK" sz="2000" kern="0" dirty="0" err="1"/>
              <a:t>ridelaug</a:t>
            </a:r>
            <a:endParaRPr lang="da-DK" sz="2000" kern="0" dirty="0"/>
          </a:p>
          <a:p>
            <a:r>
              <a:rPr lang="da-DK" sz="2000" kern="0" dirty="0"/>
              <a:t>Lettere adgang til materialer fra NST og Kommunerne</a:t>
            </a:r>
          </a:p>
          <a:p>
            <a:r>
              <a:rPr lang="da-DK" sz="2000" kern="0" dirty="0"/>
              <a:t>For alle ridende og kørende - også udenfor klubberne.</a:t>
            </a:r>
          </a:p>
          <a:p>
            <a:pPr marL="0" indent="0">
              <a:buFont typeface="Wingdings" pitchFamily="2" charset="2"/>
              <a:buNone/>
            </a:pPr>
            <a:endParaRPr lang="da-DK" kern="0" dirty="0"/>
          </a:p>
        </p:txBody>
      </p:sp>
      <p:pic>
        <p:nvPicPr>
          <p:cNvPr id="15" name="Billede 14" descr="Et billede, der indeholder træ, udendørs, jord, person&#10;&#10;Automatisk genereret beskrivelse">
            <a:extLst>
              <a:ext uri="{FF2B5EF4-FFF2-40B4-BE49-F238E27FC236}">
                <a16:creationId xmlns:a16="http://schemas.microsoft.com/office/drawing/2014/main" id="{2E5F1FEB-0893-46C5-A3FC-D32EB1436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65" y="2319781"/>
            <a:ext cx="2943479" cy="39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550" y="341313"/>
            <a:ext cx="6399213" cy="1143000"/>
          </a:xfrm>
        </p:spPr>
        <p:txBody>
          <a:bodyPr/>
          <a:lstStyle/>
          <a:p>
            <a:r>
              <a:rPr lang="da-DK" dirty="0"/>
              <a:t>Dialog fremmer samarbejde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53F8484C-647A-466D-B795-0E82F38C2A15}"/>
              </a:ext>
            </a:extLst>
          </p:cNvPr>
          <p:cNvSpPr txBox="1">
            <a:spLocks/>
          </p:cNvSpPr>
          <p:nvPr/>
        </p:nvSpPr>
        <p:spPr bwMode="auto">
          <a:xfrm>
            <a:off x="463550" y="1484313"/>
            <a:ext cx="4428490" cy="222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a-DK" kern="0" dirty="0"/>
              <a:t>Friluftsrådet:</a:t>
            </a:r>
          </a:p>
          <a:p>
            <a:r>
              <a:rPr lang="da-DK" sz="2000" kern="0" dirty="0"/>
              <a:t>Vi har sammenfaldende interesser med flere organisationer i Friluftsrådet</a:t>
            </a:r>
          </a:p>
          <a:p>
            <a:r>
              <a:rPr lang="da-DK" sz="2000" kern="0" dirty="0"/>
              <a:t>De taler også vores sag</a:t>
            </a:r>
          </a:p>
          <a:p>
            <a:r>
              <a:rPr lang="da-DK" sz="2000" kern="0" dirty="0"/>
              <a:t>Er en vigtig indgang til national og lokal indflydelse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A6255C8-051B-47C2-BA3E-894137BD8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36391"/>
            <a:ext cx="4326922" cy="30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5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550" y="341313"/>
            <a:ext cx="6399213" cy="1143000"/>
          </a:xfrm>
        </p:spPr>
        <p:txBody>
          <a:bodyPr/>
          <a:lstStyle/>
          <a:p>
            <a:r>
              <a:rPr lang="da-DK" dirty="0"/>
              <a:t>Lokal Indflydelse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DE0FF4B-A2EA-4177-A5D0-DD3F11B2C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456" y="1484313"/>
            <a:ext cx="3924519" cy="2529903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CFEA3202-680D-4668-B230-BE5BD1CEB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975" y="4123943"/>
            <a:ext cx="3407999" cy="1453157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2885ECAB-E47C-493B-8E7B-5BCA791A9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593" y="2798065"/>
            <a:ext cx="1638943" cy="698839"/>
          </a:xfrm>
          <a:prstGeom prst="rect">
            <a:avLst/>
          </a:prstGeom>
        </p:spPr>
      </p:pic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F3F5B2AB-5D8E-405A-A757-A66574B01FE9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7226975" y="3496904"/>
            <a:ext cx="819746" cy="627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6D5588A2-E298-49BB-894E-15B179E6294E}"/>
              </a:ext>
            </a:extLst>
          </p:cNvPr>
          <p:cNvSpPr txBox="1">
            <a:spLocks/>
          </p:cNvSpPr>
          <p:nvPr/>
        </p:nvSpPr>
        <p:spPr bwMode="auto">
          <a:xfrm>
            <a:off x="463550" y="1350232"/>
            <a:ext cx="4465066" cy="415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a-DK" kern="0" dirty="0"/>
              <a:t>Lokale Friluftsråd:</a:t>
            </a:r>
          </a:p>
          <a:p>
            <a:r>
              <a:rPr lang="da-DK" sz="2000" kern="0" dirty="0"/>
              <a:t>Adgang til lokale brugerråd under NST</a:t>
            </a:r>
          </a:p>
          <a:p>
            <a:r>
              <a:rPr lang="da-DK" sz="2000" kern="0" dirty="0"/>
              <a:t>Adgang til grønne råd o.a. enheder i kommunalt regi</a:t>
            </a:r>
          </a:p>
          <a:p>
            <a:r>
              <a:rPr lang="da-DK" sz="2000" kern="0" dirty="0"/>
              <a:t>Adgang til lokale høringer om bl.a. stier, veje, indhegninger m.v.</a:t>
            </a:r>
          </a:p>
          <a:p>
            <a:r>
              <a:rPr lang="da-DK" sz="2000" kern="0" dirty="0"/>
              <a:t>Lokale tema- og arbejdsgrupper omkring f.eks. adgang til naturen</a:t>
            </a:r>
          </a:p>
          <a:p>
            <a:r>
              <a:rPr lang="da-DK" sz="2000" kern="0" dirty="0"/>
              <a:t>Alle DRF/DI klubber har adgang til at sende en deltager til temagrupperne</a:t>
            </a:r>
          </a:p>
          <a:p>
            <a:endParaRPr lang="da-DK" sz="2000" kern="0" dirty="0"/>
          </a:p>
          <a:p>
            <a:pPr marL="0" indent="0">
              <a:buFont typeface="Wingdings" pitchFamily="2" charset="2"/>
              <a:buNone/>
            </a:pP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7045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550" y="341313"/>
            <a:ext cx="6399213" cy="1143000"/>
          </a:xfrm>
        </p:spPr>
        <p:txBody>
          <a:bodyPr/>
          <a:lstStyle/>
          <a:p>
            <a:r>
              <a:rPr lang="da-DK" dirty="0"/>
              <a:t>15 NNP’er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EA759A8-58CE-4C02-BFFD-CD32C9D547DB}"/>
              </a:ext>
            </a:extLst>
          </p:cNvPr>
          <p:cNvSpPr txBox="1">
            <a:spLocks/>
          </p:cNvSpPr>
          <p:nvPr/>
        </p:nvSpPr>
        <p:spPr bwMode="auto">
          <a:xfrm>
            <a:off x="463550" y="688786"/>
            <a:ext cx="3908297" cy="18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a-DK" kern="0" dirty="0"/>
              <a:t>Virkeligheden er:</a:t>
            </a:r>
          </a:p>
          <a:p>
            <a:r>
              <a:rPr lang="da-DK" sz="2000" kern="0" dirty="0"/>
              <a:t>15 Naturnationalparker er besluttet</a:t>
            </a:r>
          </a:p>
          <a:p>
            <a:r>
              <a:rPr lang="da-DK" sz="2000" kern="0" dirty="0"/>
              <a:t>60.000 Ha urørt skov er udpeget</a:t>
            </a:r>
          </a:p>
          <a:p>
            <a:r>
              <a:rPr lang="da-DK" sz="2000" kern="0" dirty="0"/>
              <a:t>Lokale projektgrupper starter nu op på de 10 sidste</a:t>
            </a:r>
            <a:endParaRPr lang="da-DK" kern="0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F785102E-B0AA-40C7-9185-9CB2D1659C06}"/>
              </a:ext>
            </a:extLst>
          </p:cNvPr>
          <p:cNvSpPr txBox="1">
            <a:spLocks/>
          </p:cNvSpPr>
          <p:nvPr/>
        </p:nvSpPr>
        <p:spPr bwMode="auto">
          <a:xfrm>
            <a:off x="537717" y="2857760"/>
            <a:ext cx="3834130" cy="280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a-DK" kern="0" dirty="0"/>
              <a:t>Hvad kan vi gøre nu?</a:t>
            </a:r>
          </a:p>
          <a:p>
            <a:r>
              <a:rPr lang="da-DK" sz="2000" kern="0" dirty="0"/>
              <a:t>Fortsætte arbejdet i de lokale rytter- &amp; </a:t>
            </a:r>
            <a:r>
              <a:rPr lang="da-DK" sz="2000" kern="0" dirty="0" err="1"/>
              <a:t>brugerlaug</a:t>
            </a:r>
            <a:r>
              <a:rPr lang="da-DK" sz="2000" kern="0" dirty="0"/>
              <a:t>.</a:t>
            </a:r>
          </a:p>
          <a:p>
            <a:r>
              <a:rPr lang="da-DK" sz="2000" kern="0" dirty="0"/>
              <a:t>Arbejde for sikre adgangsforhold samt erstatningsområder og stier.</a:t>
            </a:r>
          </a:p>
          <a:p>
            <a:r>
              <a:rPr lang="da-DK" sz="2000" kern="0" dirty="0"/>
              <a:t>Lokale Projektgrupper / Arbejdsgrupper</a:t>
            </a:r>
          </a:p>
          <a:p>
            <a:r>
              <a:rPr lang="da-DK" sz="2000" kern="0" dirty="0"/>
              <a:t>Fælles Brugergrupper</a:t>
            </a:r>
          </a:p>
          <a:p>
            <a:pPr marL="0" indent="0">
              <a:buFont typeface="Wingdings" pitchFamily="2" charset="2"/>
              <a:buNone/>
            </a:pPr>
            <a:endParaRPr lang="da-DK" kern="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462A816-4FBD-4F4A-93AC-7A90796A3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11852"/>
            <a:ext cx="4381371" cy="41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4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550" y="341313"/>
            <a:ext cx="6399213" cy="1143000"/>
          </a:xfrm>
        </p:spPr>
        <p:txBody>
          <a:bodyPr/>
          <a:lstStyle/>
          <a:p>
            <a:pPr algn="l"/>
            <a:r>
              <a:rPr lang="da-DK" dirty="0"/>
              <a:t>Adgang til naturen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EA759A8-58CE-4C02-BFFD-CD32C9D547DB}"/>
              </a:ext>
            </a:extLst>
          </p:cNvPr>
          <p:cNvSpPr txBox="1">
            <a:spLocks/>
          </p:cNvSpPr>
          <p:nvPr/>
        </p:nvSpPr>
        <p:spPr bwMode="auto">
          <a:xfrm>
            <a:off x="561800" y="1128408"/>
            <a:ext cx="7220328" cy="75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a-DK" kern="0" dirty="0"/>
              <a:t> </a:t>
            </a:r>
            <a:br>
              <a:rPr lang="da-DK" kern="0" dirty="0"/>
            </a:br>
            <a:r>
              <a:rPr lang="da-DK" b="1" kern="0" dirty="0"/>
              <a:t>Projekt ”Ridespor Danmark”</a:t>
            </a:r>
          </a:p>
          <a:p>
            <a:pPr marL="0" indent="0">
              <a:buNone/>
            </a:pPr>
            <a:r>
              <a:rPr lang="da-DK" u="sng" dirty="0"/>
              <a:t>Overordnet formål: </a:t>
            </a:r>
          </a:p>
          <a:p>
            <a:r>
              <a:rPr lang="da-DK" dirty="0"/>
              <a:t>At natur- og motionsryttere fremadrettet har lige adgang til at færdes i det åbne land, i private skove, i offentlige skove samt naturnationalparker som øvrige brugergrupper. </a:t>
            </a:r>
          </a:p>
          <a:p>
            <a:r>
              <a:rPr lang="da-DK" dirty="0"/>
              <a:t>Videreudvikle et web-baseret kortværktøj der viser alle lovlige rideruter i Danmark</a:t>
            </a:r>
          </a:p>
          <a:p>
            <a:r>
              <a:rPr lang="da-DK" dirty="0"/>
              <a:t>Samarbejde på tværs af udvalgte idrætsgrene, og i fællesskab varetage den fælles indsats med at løfte den reelle adgang til naturen.  </a:t>
            </a:r>
          </a:p>
          <a:p>
            <a:endParaRPr lang="da-DK" dirty="0"/>
          </a:p>
          <a:p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25532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550" y="341313"/>
            <a:ext cx="6399213" cy="1143000"/>
          </a:xfrm>
        </p:spPr>
        <p:txBody>
          <a:bodyPr/>
          <a:lstStyle/>
          <a:p>
            <a:pPr algn="l"/>
            <a:r>
              <a:rPr lang="da-DK" dirty="0"/>
              <a:t>Adgang til naturen for ryttere og heste for vogn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EA759A8-58CE-4C02-BFFD-CD32C9D547DB}"/>
              </a:ext>
            </a:extLst>
          </p:cNvPr>
          <p:cNvSpPr txBox="1">
            <a:spLocks/>
          </p:cNvSpPr>
          <p:nvPr/>
        </p:nvSpPr>
        <p:spPr bwMode="auto">
          <a:xfrm>
            <a:off x="600710" y="1254868"/>
            <a:ext cx="5848728" cy="469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a-DK" kern="0" dirty="0"/>
              <a:t>Konceptet for NNP er blevet ”hegning”, og kommuner og fonde følger efter.</a:t>
            </a:r>
            <a:br>
              <a:rPr lang="da-DK" kern="0" dirty="0"/>
            </a:br>
            <a:endParaRPr lang="da-DK" kern="0" dirty="0"/>
          </a:p>
          <a:p>
            <a:r>
              <a:rPr lang="da-DK" kern="0" dirty="0"/>
              <a:t>Rideorganisationerne har en fælles holdning. Vi ønsker mere natur og øget biodiversitet, men hele løsningen findes ikke i at hegne naturen. PT ingen evidens.</a:t>
            </a:r>
          </a:p>
          <a:p>
            <a:r>
              <a:rPr lang="da-DK" kern="0" dirty="0"/>
              <a:t>Vi arbejder for vores fortsatte reelle adgang til de statsejede arealer og de kommunale arealer (stor forskel på lovlig adgang og reel adgang) </a:t>
            </a:r>
          </a:p>
          <a:p>
            <a:r>
              <a:rPr lang="da-DK" kern="0" dirty="0"/>
              <a:t>Vi arbejder for den brede brugergruppe </a:t>
            </a:r>
          </a:p>
          <a:p>
            <a:pPr marL="0" indent="0">
              <a:buFont typeface="Wingdings" pitchFamily="2" charset="2"/>
              <a:buNone/>
            </a:pP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12634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550" y="341313"/>
            <a:ext cx="6399213" cy="1143000"/>
          </a:xfrm>
        </p:spPr>
        <p:txBody>
          <a:bodyPr/>
          <a:lstStyle/>
          <a:p>
            <a:pPr algn="l"/>
            <a:r>
              <a:rPr lang="da-DK" dirty="0"/>
              <a:t>Adgang til naturen for ryttere og heste for vogn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EA759A8-58CE-4C02-BFFD-CD32C9D547DB}"/>
              </a:ext>
            </a:extLst>
          </p:cNvPr>
          <p:cNvSpPr txBox="1">
            <a:spLocks/>
          </p:cNvSpPr>
          <p:nvPr/>
        </p:nvSpPr>
        <p:spPr bwMode="auto">
          <a:xfrm>
            <a:off x="463549" y="1712066"/>
            <a:ext cx="5966433" cy="41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a-DK" u="sng" kern="0" dirty="0"/>
              <a:t>Vi har flere spor hvor vi arbejder: </a:t>
            </a:r>
          </a:p>
          <a:p>
            <a:r>
              <a:rPr lang="da-DK" kern="0" dirty="0"/>
              <a:t>Fortsat adgang til de statsejede arealer – også de ”urørte skove”</a:t>
            </a:r>
          </a:p>
          <a:p>
            <a:pPr marL="0" indent="0">
              <a:buNone/>
            </a:pPr>
            <a:r>
              <a:rPr lang="da-DK" kern="0" dirty="0"/>
              <a:t>Meget offentlig natur vil fremover kan gå hen og blive utilgængeligt for mange ryttere. Vi kan ikke længere ‘bare’ forvente ridestier og fortsat adgang der hvor vi har redet før..</a:t>
            </a:r>
            <a:br>
              <a:rPr lang="da-DK" kern="0" dirty="0"/>
            </a:br>
            <a:endParaRPr lang="da-DK" kern="0" dirty="0"/>
          </a:p>
          <a:p>
            <a:r>
              <a:rPr lang="da-DK" kern="0" dirty="0"/>
              <a:t>Flere kommuner har allerede kopieret konceptet. </a:t>
            </a:r>
          </a:p>
          <a:p>
            <a:pPr marL="0" indent="0">
              <a:buNone/>
            </a:pPr>
            <a:r>
              <a:rPr lang="da-DK" kern="0" dirty="0"/>
              <a:t>Dialog nytter!</a:t>
            </a:r>
            <a:br>
              <a:rPr lang="da-DK" kern="0" dirty="0"/>
            </a:br>
            <a:endParaRPr lang="da-DK" kern="0" dirty="0"/>
          </a:p>
          <a:p>
            <a:pPr>
              <a:buFont typeface="Arial" panose="020B0604020202020204" pitchFamily="34" charset="0"/>
              <a:buChar char="•"/>
            </a:pPr>
            <a:endParaRPr lang="da-DK" kern="0" dirty="0"/>
          </a:p>
          <a:p>
            <a:pPr marL="0" indent="0">
              <a:buFont typeface="Wingdings" pitchFamily="2" charset="2"/>
              <a:buNone/>
            </a:pP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14476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PPT skabelon blå landscape med d.d.">
  <a:themeElements>
    <a:clrScheme name="Brugerdefinere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PT skabelon blå landscape">
      <a:majorFont>
        <a:latin typeface="EurostileT"/>
        <a:ea typeface=""/>
        <a:cs typeface=""/>
      </a:majorFont>
      <a:minorFont>
        <a:latin typeface="Eurostile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skabelon blå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skabelon blå 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skabelon blå 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skabelon blå 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skabelon blå 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skabelon blå 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skabelon blå 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skabelon blå 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skabelon blå 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skabelon blå 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skabelon blå 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skabelon blå 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tis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skabelon blå landscape med d.d.</Template>
  <TotalTime>0</TotalTime>
  <Words>780</Words>
  <Application>Microsoft Office PowerPoint</Application>
  <PresentationFormat>Skærmshow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EurostileT</vt:lpstr>
      <vt:lpstr>Wingdings</vt:lpstr>
      <vt:lpstr>PPT skabelon blå landscape med d.d.</vt:lpstr>
      <vt:lpstr>Statisk</vt:lpstr>
      <vt:lpstr>Ridesportens adgang til naturen er under pres!</vt:lpstr>
      <vt:lpstr>Den nye virkelighed - 15 Naturnationalparker</vt:lpstr>
      <vt:lpstr>Ride- &amp; kørelaug</vt:lpstr>
      <vt:lpstr>Dialog fremmer samarbejde</vt:lpstr>
      <vt:lpstr>Lokal Indflydelse</vt:lpstr>
      <vt:lpstr>15 NNP’er</vt:lpstr>
      <vt:lpstr>Adgang til naturen</vt:lpstr>
      <vt:lpstr>Adgang til naturen for ryttere og heste for vogn</vt:lpstr>
      <vt:lpstr>Adgang til naturen for ryttere og heste for vogn</vt:lpstr>
      <vt:lpstr>Adgang til naturen for ryttere og heste for vogn</vt:lpstr>
      <vt:lpstr>Indsatsområder i det politiske arbejde:</vt:lpstr>
      <vt:lpstr>Adgang til naturen for ryttere og heste for vogn</vt:lpstr>
      <vt:lpstr>Vi står ikke alene</vt:lpstr>
      <vt:lpstr>Workshop</vt:lpstr>
      <vt:lpstr>PowerPoint-præsentation</vt:lpstr>
      <vt:lpstr>Workshop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Anja Heinsen</dc:creator>
  <cp:lastModifiedBy>Tove Madsen</cp:lastModifiedBy>
  <cp:revision>72</cp:revision>
  <dcterms:created xsi:type="dcterms:W3CDTF">2011-06-14T10:46:57Z</dcterms:created>
  <dcterms:modified xsi:type="dcterms:W3CDTF">2022-04-01T14:16:00Z</dcterms:modified>
</cp:coreProperties>
</file>